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25"/>
  </p:notesMasterIdLst>
  <p:sldIdLst>
    <p:sldId id="276" r:id="rId2"/>
    <p:sldId id="277" r:id="rId3"/>
    <p:sldId id="278" r:id="rId4"/>
    <p:sldId id="279" r:id="rId5"/>
    <p:sldId id="298" r:id="rId6"/>
    <p:sldId id="281" r:id="rId7"/>
    <p:sldId id="296" r:id="rId8"/>
    <p:sldId id="294" r:id="rId9"/>
    <p:sldId id="282" r:id="rId10"/>
    <p:sldId id="285" r:id="rId11"/>
    <p:sldId id="275" r:id="rId12"/>
    <p:sldId id="283" r:id="rId13"/>
    <p:sldId id="284" r:id="rId14"/>
    <p:sldId id="280" r:id="rId15"/>
    <p:sldId id="286" r:id="rId16"/>
    <p:sldId id="300" r:id="rId17"/>
    <p:sldId id="299" r:id="rId18"/>
    <p:sldId id="301" r:id="rId19"/>
    <p:sldId id="288" r:id="rId20"/>
    <p:sldId id="293" r:id="rId21"/>
    <p:sldId id="292" r:id="rId22"/>
    <p:sldId id="289" r:id="rId23"/>
    <p:sldId id="290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A6C7F2"/>
  </p:clrMru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2608" y="-8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A333FB-5D56-B84F-A187-B3E55C65814D}" type="datetimeFigureOut">
              <a:rPr lang="en-US" smtClean="0"/>
              <a:pPr/>
              <a:t>11/6/17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46A184-9078-4F46-AA4E-E55B4C6C71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4952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46A184-9078-4F46-AA4E-E55B4C6C718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79026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French political cartoon from 1898. A pastry represents "Chine" (French for China) and is being divided between caricatures of Queen Victoria of the United Kingdom, William II of Germany (who is squabbling with Queen Victoria over a borderland piece, whilst thrusting a knife into the pie to signify aggressive German intentions), Nicholas II of Russia, who is eyeing a particular piece, the French Marianne (who is diplomatically shown as not participating in the carving, and is depicted as close to Nicholas II, as a reminder of the Franco-Russian Alliance), and a samurai representing Japan, carefully contemplating which pieces to take. A stereotypical Qing official throws up his hands to try and stop them, but is powerless. It is meant to be a figurative representation of the Imperialist tendencies of these nations towards China during the decade.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46A184-9078-4F46-AA4E-E55B4C6C718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4717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Boxers </a:t>
            </a:r>
            <a:r>
              <a:rPr lang="en-US" smtClean="0"/>
              <a:t>were punished.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46A184-9078-4F46-AA4E-E55B4C6C718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41763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Diaz</a:t>
            </a:r>
            <a:r>
              <a:rPr lang="en-US" baseline="0" dirty="0" smtClean="0"/>
              <a:t>  Madero   Huerta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46A184-9078-4F46-AA4E-E55B4C6C718F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28781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65736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83626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49882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5111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28432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44856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11/6/17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0347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11/6/17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04706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11/6/17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4772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4854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E0DF5-8B3F-E24A-82D8-818AC32A4936}" type="datetimeFigureOut">
              <a:rPr lang="en-US" smtClean="0"/>
              <a:pPr/>
              <a:t>11/6/17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70614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E0DF5-8B3F-E24A-82D8-818AC32A4936}" type="datetimeFigureOut">
              <a:rPr lang="en-US" smtClean="0"/>
              <a:pPr/>
              <a:t>11/6/17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C30C2-85C9-AD41-A4D4-46BB8184B9C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55735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00" y="571500"/>
            <a:ext cx="84709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6042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74134" y="406400"/>
            <a:ext cx="8229600" cy="12869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What was the cause of the Boxer Rebellion?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4134" y="1973702"/>
            <a:ext cx="785706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600" dirty="0" smtClean="0"/>
              <a:t>Chinese nationals wanted to rid China of the foreign presence. One group was called “Boxers.”</a:t>
            </a:r>
          </a:p>
          <a:p>
            <a:pPr marL="285750" indent="-285750">
              <a:buFont typeface="Arial"/>
              <a:buChar char="•"/>
            </a:pPr>
            <a:r>
              <a:rPr lang="en-US" sz="3600" dirty="0" smtClean="0"/>
              <a:t>All of the European nations wanted to maintain their </a:t>
            </a:r>
            <a:r>
              <a:rPr lang="en-US" sz="3600" i="1" dirty="0" smtClean="0"/>
              <a:t>spheres of influence</a:t>
            </a:r>
            <a:r>
              <a:rPr lang="en-US" sz="3600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en-US" sz="3600" dirty="0" smtClean="0"/>
              <a:t>Europeans defeated the Boxers.</a:t>
            </a:r>
          </a:p>
          <a:p>
            <a:pPr marL="285750" indent="-285750">
              <a:buFont typeface="Arial"/>
              <a:buChar char="•"/>
            </a:pPr>
            <a:r>
              <a:rPr lang="en-US" sz="3600" dirty="0" smtClean="0"/>
              <a:t>U.S. insisted on </a:t>
            </a:r>
            <a:r>
              <a:rPr lang="en-US" sz="3600" i="1" dirty="0" smtClean="0"/>
              <a:t>open door policy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0015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43467" y="812800"/>
            <a:ext cx="7924800" cy="154093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Boxer Rebellion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5999" y="5164667"/>
            <a:ext cx="5215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https://</a:t>
            </a:r>
            <a:r>
              <a:rPr lang="en-US" dirty="0" err="1" smtClean="0"/>
              <a:t>www.youtube.com/watch?v</a:t>
            </a:r>
            <a:r>
              <a:rPr lang="en-US" dirty="0" smtClean="0"/>
              <a:t>=T47EFubQF0c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16000" y="4795335"/>
            <a:ext cx="1702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Biased old piece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8439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520700"/>
            <a:ext cx="8051800" cy="581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2177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9144000" cy="615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3035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63600" y="601133"/>
            <a:ext cx="7924800" cy="154093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Video Panama Canal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3067" y="2523067"/>
            <a:ext cx="7213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Panama Canal construction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https://</a:t>
            </a:r>
            <a:r>
              <a:rPr lang="en-US" sz="2400" dirty="0" err="1" smtClean="0"/>
              <a:t>www.youtube.com/watch?v</a:t>
            </a:r>
            <a:r>
              <a:rPr lang="en-US" sz="2400" dirty="0" smtClean="0"/>
              <a:t>=Pv0upmpPw3c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Operation of the canal</a:t>
            </a:r>
          </a:p>
          <a:p>
            <a:endParaRPr lang="en-US" sz="2400" dirty="0" smtClean="0"/>
          </a:p>
          <a:p>
            <a:r>
              <a:rPr lang="en-US" sz="2400" dirty="0" smtClean="0"/>
              <a:t>https://</a:t>
            </a:r>
            <a:r>
              <a:rPr lang="en-US" sz="2400" dirty="0" err="1" smtClean="0"/>
              <a:t>www.youtube.com/watch?v</a:t>
            </a:r>
            <a:r>
              <a:rPr lang="en-US" sz="2400" dirty="0" smtClean="0"/>
              <a:t>=9ro-dr6t36g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5321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4267" y="643467"/>
            <a:ext cx="7924800" cy="154093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Warm Up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4267" y="2590799"/>
            <a:ext cx="729826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/>
              <a:buChar char="•"/>
            </a:pPr>
            <a:r>
              <a:rPr lang="en-US" sz="3600" dirty="0"/>
              <a:t>W</a:t>
            </a:r>
            <a:r>
              <a:rPr lang="en-US" sz="3600" dirty="0" smtClean="0"/>
              <a:t>hy did the United States believe that the Panama Canal was important?</a:t>
            </a:r>
          </a:p>
          <a:p>
            <a:pPr marL="571500" indent="-571500">
              <a:buFont typeface="Arial"/>
              <a:buChar char="•"/>
            </a:pPr>
            <a:r>
              <a:rPr lang="en-US" sz="3600" dirty="0" smtClean="0"/>
              <a:t>What steps did the United States take to make the Panama Canal happen?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2017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1733" y="321733"/>
            <a:ext cx="8517467" cy="154093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How did the United States cause construction of the Panama Canal?</a:t>
            </a:r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733" y="2180166"/>
            <a:ext cx="4688694" cy="28490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1067" y="2180166"/>
            <a:ext cx="2838173" cy="32748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85" y="4693410"/>
            <a:ext cx="2022981" cy="216458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1801" y="5029199"/>
            <a:ext cx="2023533" cy="161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2017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4267" y="643467"/>
            <a:ext cx="7924800" cy="154093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How did the United States help Panama gain independence from Colombia?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4267" y="2590799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/>
              <a:buChar char="•"/>
            </a:pPr>
            <a:r>
              <a:rPr lang="en-US" sz="3600" dirty="0" smtClean="0"/>
              <a:t>France’s effort to build canal failed.</a:t>
            </a:r>
          </a:p>
          <a:p>
            <a:pPr marL="571500" indent="-571500">
              <a:buFont typeface="Arial"/>
              <a:buChar char="•"/>
            </a:pPr>
            <a:r>
              <a:rPr lang="en-US" sz="3600" dirty="0" smtClean="0"/>
              <a:t>United States wanted a canal.</a:t>
            </a:r>
          </a:p>
          <a:p>
            <a:pPr marL="571500" indent="-571500">
              <a:buFont typeface="Arial"/>
              <a:buChar char="•"/>
            </a:pPr>
            <a:r>
              <a:rPr lang="en-US" sz="3600" dirty="0" smtClean="0"/>
              <a:t>Panama wanted independence from Colombia.</a:t>
            </a:r>
          </a:p>
          <a:p>
            <a:pPr marL="571500" indent="-571500">
              <a:buFont typeface="Arial"/>
              <a:buChar char="•"/>
            </a:pPr>
            <a:r>
              <a:rPr lang="en-US" sz="3600" dirty="0" smtClean="0"/>
              <a:t>United States navy helps out.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2017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169" y="335802"/>
            <a:ext cx="46128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The Roosevelt Corollary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1896533"/>
            <a:ext cx="5604933" cy="45251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58933" y="335802"/>
            <a:ext cx="298026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</a:t>
            </a:r>
            <a:r>
              <a:rPr lang="en-US" sz="2400" dirty="0" smtClean="0"/>
              <a:t>Chronic wrongdoing…may…ultimately require intervention by some civilized nation… and the adherence of the United States to the Monroe Doctrine may force the United States…to exercise…international police power.” 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43467" y="6421692"/>
            <a:ext cx="5061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“Speak softly, and carry a big stick.” African proverb.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4267" y="643467"/>
            <a:ext cx="7924800" cy="154093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Do Now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4267" y="2709332"/>
            <a:ext cx="72982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/>
              <a:buChar char="•"/>
            </a:pPr>
            <a:r>
              <a:rPr lang="en-US" sz="3600" dirty="0" smtClean="0"/>
              <a:t>Within the context of expansion and imperialism, compare a current event to the events that occurred around 1900. 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1186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66" y="1219200"/>
            <a:ext cx="8787816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3886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4267" y="643467"/>
            <a:ext cx="7924800" cy="154093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Do Now 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4267" y="2709332"/>
            <a:ext cx="7298267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/>
              <a:buChar char="•"/>
            </a:pPr>
            <a:r>
              <a:rPr lang="en-US" sz="3600" dirty="0" smtClean="0"/>
              <a:t>Advise President Obama on Syria.</a:t>
            </a:r>
          </a:p>
          <a:p>
            <a:pPr marL="571500" indent="-571500">
              <a:buFont typeface="Arial"/>
              <a:buChar char="•"/>
            </a:pPr>
            <a:r>
              <a:rPr lang="en-US" sz="3600" dirty="0" smtClean="0"/>
              <a:t>Mr. President, the next action you should take is to ………………………..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7847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4267" y="287867"/>
            <a:ext cx="7924800" cy="154093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How did the United States respond to the unrest in Mexico around 1900?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3334" y="2218266"/>
            <a:ext cx="819573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/>
              <a:buChar char="•"/>
            </a:pPr>
            <a:r>
              <a:rPr lang="en-US" sz="3200" dirty="0" smtClean="0"/>
              <a:t>President Diaz was a dictator.</a:t>
            </a:r>
          </a:p>
          <a:p>
            <a:pPr marL="571500" indent="-571500">
              <a:buFont typeface="Arial"/>
              <a:buChar char="•"/>
            </a:pPr>
            <a:r>
              <a:rPr lang="en-US" sz="3200" dirty="0" smtClean="0"/>
              <a:t>Madero</a:t>
            </a:r>
            <a:r>
              <a:rPr lang="en-US" sz="3200" dirty="0"/>
              <a:t> </a:t>
            </a:r>
            <a:r>
              <a:rPr lang="en-US" sz="3200" dirty="0" smtClean="0"/>
              <a:t>earned presidency through struggle.</a:t>
            </a:r>
          </a:p>
          <a:p>
            <a:pPr marL="571500" indent="-571500">
              <a:buFont typeface="Arial"/>
              <a:buChar char="•"/>
            </a:pPr>
            <a:r>
              <a:rPr lang="en-US" sz="3200" dirty="0" smtClean="0"/>
              <a:t>Madero was assassinated.</a:t>
            </a:r>
          </a:p>
          <a:p>
            <a:pPr marL="571500" indent="-571500">
              <a:buFont typeface="Arial"/>
              <a:buChar char="•"/>
            </a:pPr>
            <a:r>
              <a:rPr lang="en-US" sz="3200" dirty="0" smtClean="0"/>
              <a:t>Huerta became president.</a:t>
            </a:r>
          </a:p>
          <a:p>
            <a:pPr marL="571500" indent="-571500">
              <a:buFont typeface="Arial"/>
              <a:buChar char="•"/>
            </a:pPr>
            <a:r>
              <a:rPr lang="en-US" sz="3200" dirty="0" smtClean="0"/>
              <a:t>Tampico incident. No apology from Mexico.</a:t>
            </a:r>
          </a:p>
          <a:p>
            <a:pPr marL="571500" indent="-571500">
              <a:buFont typeface="Arial"/>
              <a:buChar char="•"/>
            </a:pPr>
            <a:r>
              <a:rPr lang="en-US" sz="3200" dirty="0" smtClean="0"/>
              <a:t>U.S. protested German arms shipment.</a:t>
            </a:r>
          </a:p>
          <a:p>
            <a:pPr marL="571500" indent="-571500">
              <a:buFont typeface="Arial"/>
              <a:buChar char="•"/>
            </a:pPr>
            <a:r>
              <a:rPr lang="en-US" sz="3200" dirty="0" smtClean="0"/>
              <a:t>U.S. focused on World War I.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2365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515" y="265696"/>
            <a:ext cx="3179233" cy="51191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1414482"/>
            <a:ext cx="389466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Francisco Madero</a:t>
            </a:r>
          </a:p>
          <a:p>
            <a:endParaRPr lang="en-US" sz="3600" dirty="0"/>
          </a:p>
          <a:p>
            <a:r>
              <a:rPr lang="en-US" sz="3600" dirty="0" smtClean="0"/>
              <a:t>President of Mexico</a:t>
            </a:r>
          </a:p>
          <a:p>
            <a:r>
              <a:rPr lang="en-US" sz="3600" dirty="0" smtClean="0"/>
              <a:t>1911-1913</a:t>
            </a:r>
          </a:p>
          <a:p>
            <a:endParaRPr lang="en-US" sz="3600" dirty="0"/>
          </a:p>
          <a:p>
            <a:r>
              <a:rPr lang="en-US" sz="3600" dirty="0" smtClean="0"/>
              <a:t>He ousted Diaz. He was assassinated.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1748" y="5034952"/>
            <a:ext cx="1492252" cy="1823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4253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5800" y="1265767"/>
            <a:ext cx="2400300" cy="3378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0301" y="503768"/>
            <a:ext cx="3780366" cy="3780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63601" y="4919008"/>
            <a:ext cx="73024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/>
              <a:t>Pancho</a:t>
            </a:r>
            <a:r>
              <a:rPr lang="en-US" sz="4000" dirty="0" smtClean="0"/>
              <a:t> Villa fought against Huerta and Huerta’s supporters the U.S. He supported Madero.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8956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3067" y="647700"/>
            <a:ext cx="3636433" cy="542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632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866" y="677333"/>
            <a:ext cx="4334934" cy="583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2007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2134" y="1642533"/>
            <a:ext cx="7120409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smtClean="0"/>
              <a:t>What are “spheres of influence”?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6760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3866" y="677333"/>
            <a:ext cx="4334934" cy="5839807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999067" y="1490133"/>
            <a:ext cx="1778000" cy="1524000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V="1">
            <a:off x="1303867" y="3979333"/>
            <a:ext cx="3047999" cy="2387600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5554135" y="3979333"/>
            <a:ext cx="1964266" cy="2201334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6299201" y="1642533"/>
            <a:ext cx="1659466" cy="812800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6790268" y="3166533"/>
            <a:ext cx="1168399" cy="457200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524933" y="863600"/>
            <a:ext cx="660400" cy="626533"/>
          </a:xfrm>
          <a:prstGeom prst="rect">
            <a:avLst/>
          </a:prstGeom>
          <a:solidFill>
            <a:srgbClr val="FF00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1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99533" y="5740400"/>
            <a:ext cx="660400" cy="626533"/>
          </a:xfrm>
          <a:prstGeom prst="rect">
            <a:avLst/>
          </a:prstGeom>
          <a:solidFill>
            <a:srgbClr val="FF00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628467" y="5604934"/>
            <a:ext cx="660400" cy="626533"/>
          </a:xfrm>
          <a:prstGeom prst="rect">
            <a:avLst/>
          </a:prstGeom>
          <a:solidFill>
            <a:srgbClr val="FF00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3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958667" y="2590800"/>
            <a:ext cx="660400" cy="626533"/>
          </a:xfrm>
          <a:prstGeom prst="rect">
            <a:avLst/>
          </a:prstGeom>
          <a:solidFill>
            <a:srgbClr val="FF00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4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958667" y="897466"/>
            <a:ext cx="660400" cy="626533"/>
          </a:xfrm>
          <a:prstGeom prst="rect">
            <a:avLst/>
          </a:prstGeom>
          <a:solidFill>
            <a:srgbClr val="FF00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5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6267" y="32512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Who ends up in World War I?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1281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5561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54" y="561320"/>
            <a:ext cx="7620000" cy="60579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26933" y="6128434"/>
            <a:ext cx="4057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American Diplomacy</a:t>
            </a:r>
            <a:endParaRPr lang="en-US" sz="3600" dirty="0"/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4741333" y="5638800"/>
            <a:ext cx="626534" cy="677333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270000" y="38100"/>
            <a:ext cx="64180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Everyone gets a piece of the “Chinese” pie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657671"/>
            <a:ext cx="2777067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Open Door Policy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4440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1600"/>
            <a:ext cx="9144000" cy="6643991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 flipH="1">
            <a:off x="2269067" y="270933"/>
            <a:ext cx="1236136" cy="1524000"/>
          </a:xfrm>
          <a:prstGeom prst="straightConnector1">
            <a:avLst/>
          </a:prstGeom>
          <a:ln w="57150" cmpd="sng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54000" y="270933"/>
            <a:ext cx="491067" cy="914400"/>
          </a:xfrm>
          <a:prstGeom prst="straightConnector1">
            <a:avLst/>
          </a:prstGeom>
          <a:ln w="57150" cmpd="sng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5215467" y="508000"/>
            <a:ext cx="0" cy="1083733"/>
          </a:xfrm>
          <a:prstGeom prst="straightConnector1">
            <a:avLst/>
          </a:prstGeom>
          <a:ln w="57150" cmpd="sng"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942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30741</TotalTime>
  <Words>587</Words>
  <Application>Microsoft Macintosh PowerPoint</Application>
  <PresentationFormat>On-screen Show (4:3)</PresentationFormat>
  <Paragraphs>67</Paragraphs>
  <Slides>23</Slides>
  <Notes>4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Hagerty</dc:creator>
  <cp:lastModifiedBy>Thomas Hagerty</cp:lastModifiedBy>
  <cp:revision>207</cp:revision>
  <cp:lastPrinted>2015-10-26T11:32:06Z</cp:lastPrinted>
  <dcterms:created xsi:type="dcterms:W3CDTF">2017-11-06T13:24:04Z</dcterms:created>
  <dcterms:modified xsi:type="dcterms:W3CDTF">2017-11-08T13:29:08Z</dcterms:modified>
</cp:coreProperties>
</file>